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15" r:id="rId5"/>
  </p:sldMasterIdLst>
  <p:notesMasterIdLst>
    <p:notesMasterId r:id="rId18"/>
  </p:notesMasterIdLst>
  <p:handoutMasterIdLst>
    <p:handoutMasterId r:id="rId19"/>
  </p:handoutMasterIdLst>
  <p:sldIdLst>
    <p:sldId id="430" r:id="rId6"/>
    <p:sldId id="426" r:id="rId7"/>
    <p:sldId id="438" r:id="rId8"/>
    <p:sldId id="449" r:id="rId9"/>
    <p:sldId id="450" r:id="rId10"/>
    <p:sldId id="455" r:id="rId11"/>
    <p:sldId id="448" r:id="rId12"/>
    <p:sldId id="452" r:id="rId13"/>
    <p:sldId id="453" r:id="rId14"/>
    <p:sldId id="454" r:id="rId15"/>
    <p:sldId id="451" r:id="rId16"/>
    <p:sldId id="354" r:id="rId17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5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pos="226">
          <p15:clr>
            <a:srgbClr val="A4A3A4"/>
          </p15:clr>
        </p15:guide>
        <p15:guide id="4" pos="5602">
          <p15:clr>
            <a:srgbClr val="A4A3A4"/>
          </p15:clr>
        </p15:guide>
        <p15:guide id="5" pos="2857">
          <p15:clr>
            <a:srgbClr val="A4A3A4"/>
          </p15:clr>
        </p15:guide>
        <p15:guide id="6" pos="2971">
          <p15:clr>
            <a:srgbClr val="A4A3A4"/>
          </p15:clr>
        </p15:guide>
        <p15:guide id="7" orient="horz" pos="554" userDrawn="1">
          <p15:clr>
            <a:srgbClr val="A4A3A4"/>
          </p15:clr>
        </p15:guide>
        <p15:guide id="8" orient="horz" pos="1461" userDrawn="1">
          <p15:clr>
            <a:srgbClr val="A4A3A4"/>
          </p15:clr>
        </p15:guide>
        <p15:guide id="9" orient="horz" pos="8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, Alexander" initials="WA" lastIdx="1" clrIdx="0">
    <p:extLst>
      <p:ext uri="{19B8F6BF-5375-455C-9EA6-DF929625EA0E}">
        <p15:presenceInfo xmlns:p15="http://schemas.microsoft.com/office/powerpoint/2012/main" userId="S-1-5-21-2000478354-764733703-1177238915-336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6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542" y="91"/>
      </p:cViewPr>
      <p:guideLst>
        <p:guide orient="horz" pos="735"/>
        <p:guide orient="horz" pos="2845"/>
        <p:guide pos="226"/>
        <p:guide pos="5602"/>
        <p:guide pos="2857"/>
        <p:guide pos="2971"/>
        <p:guide orient="horz" pos="554"/>
        <p:guide orient="horz" pos="1461"/>
        <p:guide orient="horz" pos="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8AF8-2E56-4547-84F9-96057233AD14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58F0-E75D-4808-B697-027AE36503B0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9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D5E8-D97F-4DA3-9E02-1D4E7239C906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AA9B-7186-463C-842C-219271E656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0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Umgehungslösung bei DDR-Zeiten vorhanden?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82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Umgehungslösung bei DDR-Zeiten vorhanden?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46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Hinweis auf die</a:t>
            </a:r>
            <a:r>
              <a:rPr lang="de-DE" baseline="0" dirty="0" smtClean="0"/>
              <a:t> beiden Reiter zum neuen und alten Recht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74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4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Bundeslandwechsel muss keine neue Dienstzeit eingegeben werden, wenn der Neustart direkt im Anschluss an das vorherige Bundesland liegt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0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fld id="{4D022E94-95EF-410E-97C0-19E40EAB3F8E}" type="datetime1">
              <a:rPr lang="de-DE" smtClean="0"/>
              <a:t>26.10.2020</a:t>
            </a:fld>
            <a:r>
              <a:rPr lang="de-DE" dirty="0" smtClean="0"/>
              <a:t>|  Hamburg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2" y="2067694"/>
            <a:ext cx="3456384" cy="923330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74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Versorgungsrechner online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>
                <a:solidFill>
                  <a:schemeClr val="accent5"/>
                </a:solidFill>
              </a:rPr>
              <a:t>www.mediaserver.hamburg.de / Datenland Architektursimulation / Erik Recke</a:t>
            </a:r>
          </a:p>
        </p:txBody>
      </p:sp>
    </p:spTree>
    <p:extLst>
      <p:ext uri="{BB962C8B-B14F-4D97-AF65-F5344CB8AC3E}">
        <p14:creationId xmlns:p14="http://schemas.microsoft.com/office/powerpoint/2010/main" val="7465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Versorgungsrechner online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>
                <a:solidFill>
                  <a:schemeClr val="accent5"/>
                </a:solidFill>
              </a:rPr>
              <a:t>www.mediaserver.hamburg.de / Andreas Vallbracht</a:t>
            </a:r>
          </a:p>
        </p:txBody>
      </p:sp>
    </p:spTree>
    <p:extLst>
      <p:ext uri="{BB962C8B-B14F-4D97-AF65-F5344CB8AC3E}">
        <p14:creationId xmlns:p14="http://schemas.microsoft.com/office/powerpoint/2010/main" val="261394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8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2260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6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287933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8534400" cy="1548953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6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6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7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2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4778322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2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Symbol das gewünschte Bild einfügen. Bitte nach Einfügen des Bildes das Bild in den Hintergrund legen.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4185" y="766547"/>
            <a:ext cx="3960000" cy="1477328"/>
          </a:xfrm>
        </p:spPr>
        <p:txBody>
          <a:bodyPr/>
          <a:lstStyle>
            <a:lvl1pPr>
              <a:spcBef>
                <a:spcPts val="0"/>
              </a:spcBef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6205" y="4516438"/>
            <a:ext cx="4172055" cy="123111"/>
          </a:xfrm>
        </p:spPr>
        <p:txBody>
          <a:bodyPr tIns="0" bIns="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9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031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think-cell Folie" r:id="rId4" imgW="276" imgH="275" progId="TCLayout.ActiveDocument.1">
                  <p:embed/>
                </p:oleObj>
              </mc:Choice>
              <mc:Fallback>
                <p:oleObj name="think-cell Folie" r:id="rId4" imgW="276" imgH="2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Bildplatzhalter 31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075120"/>
          </a:xfrm>
          <a:custGeom>
            <a:avLst/>
            <a:gdLst>
              <a:gd name="connsiteX0" fmla="*/ 0 w 9144000"/>
              <a:gd name="connsiteY0" fmla="*/ 0 h 3075120"/>
              <a:gd name="connsiteX1" fmla="*/ 9144000 w 9144000"/>
              <a:gd name="connsiteY1" fmla="*/ 0 h 3075120"/>
              <a:gd name="connsiteX2" fmla="*/ 9144000 w 9144000"/>
              <a:gd name="connsiteY2" fmla="*/ 3075120 h 3075120"/>
              <a:gd name="connsiteX3" fmla="*/ 5935980 w 9144000"/>
              <a:gd name="connsiteY3" fmla="*/ 3075120 h 3075120"/>
              <a:gd name="connsiteX4" fmla="*/ 5164968 w 9144000"/>
              <a:gd name="connsiteY4" fmla="*/ 3075120 h 3075120"/>
              <a:gd name="connsiteX5" fmla="*/ 1624358 w 9144000"/>
              <a:gd name="connsiteY5" fmla="*/ 3075120 h 3075120"/>
              <a:gd name="connsiteX6" fmla="*/ 1784351 w 9144000"/>
              <a:gd name="connsiteY6" fmla="*/ 2840072 h 3075120"/>
              <a:gd name="connsiteX7" fmla="*/ 1152128 w 9144000"/>
              <a:gd name="connsiteY7" fmla="*/ 2840072 h 3075120"/>
              <a:gd name="connsiteX8" fmla="*/ 1060429 w 9144000"/>
              <a:gd name="connsiteY8" fmla="*/ 2840072 h 3075120"/>
              <a:gd name="connsiteX9" fmla="*/ 1004494 w 9144000"/>
              <a:gd name="connsiteY9" fmla="*/ 2840072 h 3075120"/>
              <a:gd name="connsiteX10" fmla="*/ 80844 w 9144000"/>
              <a:gd name="connsiteY10" fmla="*/ 2840072 h 3075120"/>
              <a:gd name="connsiteX11" fmla="*/ 0 w 9144000"/>
              <a:gd name="connsiteY11" fmla="*/ 2840072 h 3075120"/>
              <a:gd name="connsiteX12" fmla="*/ 0 w 9144000"/>
              <a:gd name="connsiteY12" fmla="*/ 2833341 h 3075120"/>
              <a:gd name="connsiteX13" fmla="*/ 0 w 9144000"/>
              <a:gd name="connsiteY13" fmla="*/ 2049177 h 3075120"/>
              <a:gd name="connsiteX14" fmla="*/ 0 w 9144000"/>
              <a:gd name="connsiteY14" fmla="*/ 1619700 h 307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3075120">
                <a:moveTo>
                  <a:pt x="0" y="0"/>
                </a:moveTo>
                <a:lnTo>
                  <a:pt x="9144000" y="0"/>
                </a:lnTo>
                <a:lnTo>
                  <a:pt x="9144000" y="3075120"/>
                </a:lnTo>
                <a:lnTo>
                  <a:pt x="5935980" y="3075120"/>
                </a:lnTo>
                <a:lnTo>
                  <a:pt x="5164968" y="3075120"/>
                </a:lnTo>
                <a:lnTo>
                  <a:pt x="1624358" y="3075120"/>
                </a:lnTo>
                <a:lnTo>
                  <a:pt x="1784351" y="2840072"/>
                </a:lnTo>
                <a:lnTo>
                  <a:pt x="1152128" y="2840072"/>
                </a:lnTo>
                <a:lnTo>
                  <a:pt x="1060429" y="2840072"/>
                </a:lnTo>
                <a:lnTo>
                  <a:pt x="1004494" y="2840072"/>
                </a:lnTo>
                <a:lnTo>
                  <a:pt x="80844" y="2840072"/>
                </a:lnTo>
                <a:lnTo>
                  <a:pt x="0" y="2840072"/>
                </a:lnTo>
                <a:lnTo>
                  <a:pt x="0" y="2833341"/>
                </a:lnTo>
                <a:lnTo>
                  <a:pt x="0" y="2049177"/>
                </a:lnTo>
                <a:lnTo>
                  <a:pt x="0" y="16197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</a:t>
            </a:r>
            <a:br>
              <a:rPr lang="de-DE" dirty="0"/>
            </a:br>
            <a:r>
              <a:rPr lang="de-DE" dirty="0"/>
              <a:t>bitte den grauen Platzhalter und wählen dann ein Bild </a:t>
            </a:r>
            <a:br>
              <a:rPr lang="de-DE" dirty="0"/>
            </a:br>
            <a:r>
              <a:rPr lang="de-DE" dirty="0"/>
              <a:t>über den Reiter „Einfügen“, „Grafik“ aus. </a:t>
            </a:r>
            <a:r>
              <a:rPr lang="de-DE" noProof="0" dirty="0"/>
              <a:t>Bitte nach </a:t>
            </a:r>
            <a:br>
              <a:rPr lang="de-DE" noProof="0" dirty="0"/>
            </a:br>
            <a:r>
              <a:rPr lang="de-DE" noProof="0" dirty="0"/>
              <a:t>Einfügen des Bildes das Bild in den Hintergrund legen.</a:t>
            </a:r>
            <a:endParaRPr lang="de-DE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0" y="3075120"/>
            <a:ext cx="9144000" cy="20683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50110" y="3421395"/>
            <a:ext cx="7034810" cy="514738"/>
          </a:xfrm>
          <a:solidFill>
            <a:schemeClr val="bg1"/>
          </a:solidFill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494134" y="1435688"/>
            <a:ext cx="2971940" cy="195814"/>
          </a:xfrm>
        </p:spPr>
        <p:txBody>
          <a:bodyPr tIns="36000" rIns="0" bIns="36000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44751" y="2848967"/>
            <a:ext cx="6740169" cy="514738"/>
          </a:xfrm>
          <a:solidFill>
            <a:schemeClr val="bg1"/>
          </a:solidFill>
        </p:spPr>
        <p:txBody>
          <a:bodyPr wrap="none" lIns="72000" tIns="72000" rIns="72000" bIns="72000" anchor="ctr">
            <a:noAutofit/>
          </a:bodyPr>
          <a:lstStyle>
            <a:lvl1pPr algn="l">
              <a:defRPr sz="2400" b="1" cap="all" baseline="0">
                <a:solidFill>
                  <a:srgbClr val="E10019"/>
                </a:solidFill>
              </a:defRPr>
            </a:lvl1pPr>
          </a:lstStyle>
          <a:p>
            <a:pPr lvl="0"/>
            <a:r>
              <a:rPr lang="de-DE" dirty="0" smtClean="0"/>
              <a:t>Präsentation Versorgungsrechner</a:t>
            </a:r>
            <a:endParaRPr lang="en-GB" dirty="0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0" y="284007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57188" y="4095433"/>
            <a:ext cx="6048692" cy="246221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4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0" y="3715200"/>
            <a:ext cx="9144000" cy="1428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Platzhalter für eine kurze Aussage </a:t>
            </a:r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2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0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423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5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869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016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89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13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345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009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</a:t>
            </a:r>
            <a:br>
              <a:rPr lang="de-DE" dirty="0"/>
            </a:br>
            <a:r>
              <a:rPr lang="de-DE" dirty="0"/>
              <a:t>bitte den grauen Platzhalter und wählen dann ein Bild </a:t>
            </a:r>
            <a:br>
              <a:rPr lang="de-DE" dirty="0"/>
            </a:br>
            <a:r>
              <a:rPr lang="de-DE" dirty="0"/>
              <a:t>über den Reiter „Einfügen“, „Grafik“ aus. </a:t>
            </a:r>
            <a:r>
              <a:rPr lang="de-DE" noProof="0" dirty="0"/>
              <a:t>Bitte nach </a:t>
            </a:r>
            <a:br>
              <a:rPr lang="de-DE" noProof="0" dirty="0"/>
            </a:br>
            <a:r>
              <a:rPr lang="de-DE" noProof="0" dirty="0"/>
              <a:t>Einfügen des Bildes das Bild in den Hintergrund legen.</a:t>
            </a:r>
            <a:endParaRPr lang="de-DE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531" y="1289606"/>
            <a:ext cx="7428619" cy="637849"/>
          </a:xfrm>
          <a:solidFill>
            <a:schemeClr val="bg1"/>
          </a:solidFill>
        </p:spPr>
        <p:txBody>
          <a:bodyPr wrap="none" lIns="72000" tIns="72000" rIns="72000" b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532" y="2821553"/>
            <a:ext cx="4021467" cy="453183"/>
          </a:xfrm>
          <a:solidFill>
            <a:schemeClr val="bg1"/>
          </a:solidFill>
        </p:spPr>
        <p:txBody>
          <a:bodyPr wrap="none" lIns="72000" tIns="72000" rIns="72000" bIns="7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31" y="523632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531" y="2055580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1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84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206438"/>
            <a:ext cx="6906253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97971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7971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97971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7971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97971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7971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447764" y="900448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447764" y="1361299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47764" y="1822150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447764" y="2283001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47764" y="2743852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447764" y="3204704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206438"/>
            <a:ext cx="8526334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53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953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53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953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53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953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4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7584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4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4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09910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09910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09910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709910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709910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709910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77962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77962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5177962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5177962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77962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5177962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04148" y="1138204"/>
            <a:ext cx="2981718" cy="2981718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599642"/>
            <a:ext cx="5041317" cy="923330"/>
          </a:xfrm>
        </p:spPr>
        <p:txBody>
          <a:bodyPr anchor="ctr" anchorCtr="0"/>
          <a:lstStyle>
            <a:lvl1pPr>
              <a:spcBef>
                <a:spcPts val="0"/>
              </a:spcBef>
              <a:defRPr sz="3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24280" y="4515735"/>
            <a:ext cx="1061586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140" y="4667572"/>
            <a:ext cx="2319136" cy="218473"/>
          </a:xfrm>
        </p:spPr>
        <p:txBody>
          <a:bodyPr/>
          <a:lstStyle>
            <a:lvl1pPr>
              <a:defRPr/>
            </a:lvl1pPr>
          </a:lstStyle>
          <a:p>
            <a:fld id="{FB181AE4-8ACB-463A-B560-2158FE02DD5E}" type="datetime1">
              <a:rPr lang="de-DE" smtClean="0"/>
              <a:pPr/>
              <a:t>23.03.2021</a:t>
            </a:fld>
            <a:r>
              <a:rPr lang="de-DE" dirty="0" smtClean="0"/>
              <a:t> Präsentation Versorgungsrechner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dirty="0">
                <a:solidFill>
                  <a:schemeClr val="accent5"/>
                </a:solidFill>
              </a:rPr>
              <a:t>www.mediaserver.hamburg.de / Maxim Schulz</a:t>
            </a:r>
          </a:p>
        </p:txBody>
      </p:sp>
    </p:spTree>
    <p:extLst>
      <p:ext uri="{BB962C8B-B14F-4D97-AF65-F5344CB8AC3E}">
        <p14:creationId xmlns:p14="http://schemas.microsoft.com/office/powerpoint/2010/main" val="40400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140" y="4667572"/>
            <a:ext cx="2043472" cy="218473"/>
          </a:xfrm>
        </p:spPr>
        <p:txBody>
          <a:bodyPr/>
          <a:lstStyle>
            <a:lvl1pPr>
              <a:defRPr/>
            </a:lvl1pPr>
          </a:lstStyle>
          <a:p>
            <a:fld id="{AC4D6F6C-B9FD-4DAF-942C-0B7FD56B2896}" type="datetime1">
              <a:rPr lang="de-DE" smtClean="0"/>
              <a:pPr/>
              <a:t>23.03.2021</a:t>
            </a:fld>
            <a:r>
              <a:rPr lang="de-DE" dirty="0" smtClean="0"/>
              <a:t> Versorgungsrechner online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dirty="0">
                <a:solidFill>
                  <a:schemeClr val="accent5"/>
                </a:solidFill>
              </a:rPr>
              <a:t>www.mediaserver.hamburg.de / Jörg Modrow</a:t>
            </a:r>
          </a:p>
        </p:txBody>
      </p:sp>
    </p:spTree>
    <p:extLst>
      <p:ext uri="{BB962C8B-B14F-4D97-AF65-F5344CB8AC3E}">
        <p14:creationId xmlns:p14="http://schemas.microsoft.com/office/powerpoint/2010/main" val="142872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Versorgungsrechner online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>
                <a:solidFill>
                  <a:schemeClr val="accent5"/>
                </a:solidFill>
              </a:rPr>
              <a:t>www.mediaserver.hamburg.de / Michael Zapf</a:t>
            </a:r>
          </a:p>
        </p:txBody>
      </p:sp>
    </p:spTree>
    <p:extLst>
      <p:ext uri="{BB962C8B-B14F-4D97-AF65-F5344CB8AC3E}">
        <p14:creationId xmlns:p14="http://schemas.microsoft.com/office/powerpoint/2010/main" val="18547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5265877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think-cell Folie" r:id="rId24" imgW="344" imgH="344" progId="TCLayout.ActiveDocument.1">
                  <p:embed/>
                </p:oleObj>
              </mc:Choice>
              <mc:Fallback>
                <p:oleObj name="think-cell Folie" r:id="rId2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/>
          <p:cNvSpPr/>
          <p:nvPr/>
        </p:nvSpPr>
        <p:spPr>
          <a:xfrm>
            <a:off x="0" y="4778322"/>
            <a:ext cx="9144000" cy="365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279134"/>
            <a:ext cx="8529485" cy="7201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110450"/>
            <a:ext cx="8529485" cy="137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03140" y="4667572"/>
            <a:ext cx="1926000" cy="21847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9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b="1" dirty="0" err="1"/>
              <a:t>M</a:t>
            </a:r>
            <a:r>
              <a:rPr lang="de-DE" dirty="0" err="1"/>
              <a:t>onats</a:t>
            </a:r>
            <a:r>
              <a:rPr lang="de-DE" b="1" dirty="0" err="1"/>
              <a:t>M</a:t>
            </a:r>
            <a:r>
              <a:rPr lang="de-DE" dirty="0" err="1"/>
              <a:t>eeting</a:t>
            </a:r>
            <a:r>
              <a:rPr lang="de-DE" dirty="0"/>
              <a:t> ZPD 3 – 09/20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4643322"/>
            <a:ext cx="946800" cy="27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15" y="4838974"/>
            <a:ext cx="684897" cy="2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4" r:id="rId3"/>
    <p:sldLayoutId id="2147483663" r:id="rId4"/>
    <p:sldLayoutId id="2147483677" r:id="rId5"/>
    <p:sldLayoutId id="2147483678" r:id="rId6"/>
    <p:sldLayoutId id="2147483685" r:id="rId7"/>
    <p:sldLayoutId id="2147483712" r:id="rId8"/>
    <p:sldLayoutId id="2147483686" r:id="rId9"/>
    <p:sldLayoutId id="2147483687" r:id="rId10"/>
    <p:sldLayoutId id="2147483688" r:id="rId11"/>
    <p:sldLayoutId id="2147483684" r:id="rId12"/>
    <p:sldLayoutId id="2147483689" r:id="rId13"/>
    <p:sldLayoutId id="2147483690" r:id="rId14"/>
    <p:sldLayoutId id="2147483691" r:id="rId15"/>
    <p:sldLayoutId id="2147483692" r:id="rId16"/>
    <p:sldLayoutId id="2147483707" r:id="rId17"/>
    <p:sldLayoutId id="2147483693" r:id="rId18"/>
    <p:sldLayoutId id="2147483667" r:id="rId19"/>
    <p:sldLayoutId id="214748371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spcBef>
          <a:spcPts val="400"/>
        </a:spcBef>
        <a:buClr>
          <a:schemeClr val="accent1"/>
        </a:buClr>
        <a:buSzPct val="150000"/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036F-4CBC-4C92-B01A-408CF99AECE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D154-4C13-4A0B-B341-1C9BA032B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0" y="6042"/>
            <a:ext cx="9144000" cy="3715200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11A736B5-4F7A-4BD1-9C94-7EE6108E42F7}" type="datetime1">
              <a:rPr lang="de-DE" smtClean="0"/>
              <a:t>23.03.2021</a:t>
            </a:fld>
            <a:r>
              <a:rPr lang="de-DE" dirty="0" smtClean="0"/>
              <a:t>  </a:t>
            </a:r>
            <a:r>
              <a:rPr lang="de-DE" dirty="0"/>
              <a:t>|  ZPD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-1" y="6042"/>
            <a:ext cx="6976533" cy="3715200"/>
          </a:xfrm>
        </p:spPr>
        <p:txBody>
          <a:bodyPr/>
          <a:lstStyle/>
          <a:p>
            <a:r>
              <a:rPr lang="de-DE" dirty="0" smtClean="0"/>
              <a:t>Versorgungsrechner Online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www.mediaserver.hamburg.de / Maxim Schulz</a:t>
            </a:r>
          </a:p>
        </p:txBody>
      </p:sp>
    </p:spTree>
    <p:extLst>
      <p:ext uri="{BB962C8B-B14F-4D97-AF65-F5344CB8AC3E}">
        <p14:creationId xmlns:p14="http://schemas.microsoft.com/office/powerpoint/2010/main" val="24032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Besondere Dienstzeiten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788848"/>
            <a:ext cx="8534400" cy="2954655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DE" b="1" dirty="0" smtClean="0"/>
              <a:t>Beurlaubungszeit im Beamtenverhältnis wegen Kindererziehung</a:t>
            </a:r>
            <a:endParaRPr lang="de-DE" sz="1400" dirty="0" smtClean="0"/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Kind vor 01.01.1992 geboren: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Sechs Monate nach Geburt voll ruhegehaltfähig </a:t>
            </a:r>
            <a:r>
              <a:rPr lang="de-DE" sz="1200" dirty="0" smtClean="0">
                <a:sym typeface="Wingdings" panose="05000000000000000000" pitchFamily="2" charset="2"/>
              </a:rPr>
              <a:t> Dienstzeitenschlüssel 0640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Danach nicht ruhegehaltfähig  Dienstzeitenschlüssel 0641 (bis Vollendung 10. Lebensjahr) oder 0604 (ab Vollendung 10. Lebensjahr)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Keine Zahlung KEZ aber KEEZ ab 01.01.1992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>
                <a:sym typeface="Wingdings" panose="05000000000000000000" pitchFamily="2" charset="2"/>
              </a:rPr>
              <a:t>Kind ab 01.01.1992 geboren: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Nicht ruhegehaltfähig </a:t>
            </a:r>
            <a:r>
              <a:rPr lang="de-DE" sz="1200" dirty="0">
                <a:sym typeface="Wingdings" panose="05000000000000000000" pitchFamily="2" charset="2"/>
              </a:rPr>
              <a:t> Dienstzeitenschlüssel 0641 (bis Vollendung 10. Lebensjahr) oder 0604 (ab Vollendung 10. Lebensjahr</a:t>
            </a:r>
            <a:r>
              <a:rPr lang="de-DE" sz="1200" dirty="0" smtClean="0">
                <a:sym typeface="Wingdings" panose="05000000000000000000" pitchFamily="2" charset="2"/>
              </a:rPr>
              <a:t>)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Zahlung KEZ und KEEZ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C52AEED0-E02B-4189-84F5-7BB80B955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0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Tipps und Tricks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790367"/>
            <a:ext cx="8534400" cy="14316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Bei Mehrfachberechnungen mit unterschiedlichen Ruhestandsgründen vor Änderung des Ruhestandsgrund letzte Dienstzeit löschen und nach Änderung wieder eingeben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Dienstzeiten bitte chronologisch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C52AEED0-E02B-4189-84F5-7BB80B955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0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  <a:p>
            <a:r>
              <a:rPr lang="de-DE" dirty="0"/>
              <a:t>für Ihre Aufmerksamkeit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www.mediaserver.hamburg.de / Andreas Vallbracht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2521707" y="843558"/>
            <a:ext cx="360000" cy="360000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2521707" y="1304409"/>
            <a:ext cx="360000" cy="360000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2521707" y="1765260"/>
            <a:ext cx="360000" cy="360000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2521707" y="2226111"/>
            <a:ext cx="360000" cy="360000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2521707" y="2686962"/>
            <a:ext cx="360000" cy="360000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2521707" y="3147814"/>
            <a:ext cx="360000" cy="360000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>
          <a:xfrm>
            <a:off x="2989759" y="900448"/>
            <a:ext cx="3707904" cy="246221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2989759" y="1361300"/>
            <a:ext cx="3707904" cy="246221"/>
          </a:xfrm>
        </p:spPr>
        <p:txBody>
          <a:bodyPr/>
          <a:lstStyle/>
          <a:p>
            <a:r>
              <a:rPr lang="de-DE" dirty="0" smtClean="0"/>
              <a:t>Der Versorgungsrechner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2989759" y="1822150"/>
            <a:ext cx="3707904" cy="246221"/>
          </a:xfrm>
        </p:spPr>
        <p:txBody>
          <a:bodyPr/>
          <a:lstStyle/>
          <a:p>
            <a:r>
              <a:rPr lang="de-DE" dirty="0" smtClean="0"/>
              <a:t>Vorteile des Versorgungsrechners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6"/>
          </p:nvPr>
        </p:nvSpPr>
        <p:spPr>
          <a:xfrm>
            <a:off x="2989759" y="2283001"/>
            <a:ext cx="3707904" cy="246221"/>
          </a:xfrm>
        </p:spPr>
        <p:txBody>
          <a:bodyPr/>
          <a:lstStyle/>
          <a:p>
            <a:r>
              <a:rPr lang="de-DE" dirty="0" smtClean="0"/>
              <a:t>Vorbereitung der Berechnung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89759" y="2743852"/>
            <a:ext cx="3707904" cy="246221"/>
          </a:xfrm>
        </p:spPr>
        <p:txBody>
          <a:bodyPr/>
          <a:lstStyle/>
          <a:p>
            <a:r>
              <a:rPr lang="de-DE" dirty="0" smtClean="0"/>
              <a:t>Fallbeispiele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2989759" y="3204705"/>
            <a:ext cx="3707904" cy="246221"/>
          </a:xfrm>
        </p:spPr>
        <p:txBody>
          <a:bodyPr/>
          <a:lstStyle/>
          <a:p>
            <a:r>
              <a:rPr lang="de-DE" dirty="0" smtClean="0"/>
              <a:t>Besondere Dienstzeiten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2521707" y="3604136"/>
            <a:ext cx="360000" cy="360000"/>
          </a:xfrm>
        </p:spPr>
        <p:txBody>
          <a:bodyPr/>
          <a:lstStyle/>
          <a:p>
            <a:r>
              <a:rPr lang="de-DE" dirty="0" smtClean="0"/>
              <a:t>07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2989759" y="3665558"/>
            <a:ext cx="3707904" cy="246221"/>
          </a:xfrm>
        </p:spPr>
        <p:txBody>
          <a:bodyPr/>
          <a:lstStyle/>
          <a:p>
            <a:r>
              <a:rPr lang="de-DE" dirty="0" smtClean="0"/>
              <a:t>Tipps und Tricks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0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Der Versorgungsrechner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758236"/>
            <a:ext cx="8534400" cy="3391762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cs typeface="Arial"/>
              </a:rPr>
              <a:t>Einsatz eines Versorgungsrechners </a:t>
            </a:r>
            <a:r>
              <a:rPr lang="de-DE" b="1" i="1" dirty="0">
                <a:cs typeface="Arial"/>
              </a:rPr>
              <a:t>online</a:t>
            </a:r>
            <a:r>
              <a:rPr lang="de-DE" b="1" dirty="0">
                <a:cs typeface="Arial"/>
              </a:rPr>
              <a:t>:</a:t>
            </a:r>
            <a:endParaRPr lang="de-DE" dirty="0">
              <a:cs typeface="Arial"/>
            </a:endParaRP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>
                <a:cs typeface="Arial"/>
              </a:rPr>
              <a:t>zur </a:t>
            </a:r>
            <a:r>
              <a:rPr lang="de-DE" dirty="0" smtClean="0">
                <a:cs typeface="Arial"/>
              </a:rPr>
              <a:t>Berechnung </a:t>
            </a:r>
            <a:r>
              <a:rPr lang="de-DE" dirty="0">
                <a:cs typeface="Arial"/>
              </a:rPr>
              <a:t>des voraussichtlichen Pensionsanspruchs (Self-Service)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/>
              <a:t>nahezu vollständige Ablösung der qualifizierten </a:t>
            </a:r>
            <a:r>
              <a:rPr lang="de-DE" dirty="0" smtClean="0"/>
              <a:t>Versorgungsberatung</a:t>
            </a:r>
            <a:endParaRPr lang="de-DE" dirty="0"/>
          </a:p>
          <a:p>
            <a:pPr marL="2844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cs typeface="Arial"/>
              </a:rPr>
              <a:t>Vertragspartner: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/>
              <a:t>Fa. </a:t>
            </a:r>
            <a:r>
              <a:rPr lang="de-DE" dirty="0" err="1"/>
              <a:t>Forty-Four</a:t>
            </a:r>
            <a:r>
              <a:rPr lang="de-DE" dirty="0"/>
              <a:t> (Software-Anpassung)</a:t>
            </a:r>
          </a:p>
          <a:p>
            <a:pPr marL="2844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cs typeface="Arial"/>
              </a:rPr>
              <a:t>Erforderlicher Änderungsbedarf: </a:t>
            </a:r>
          </a:p>
          <a:p>
            <a:pPr marL="858575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>
                <a:cs typeface="Arial"/>
              </a:rPr>
              <a:t>Anpassungen an das hamburgische Versorgungsrecht (Abweichungen z. B. bei der Sonderzahlung)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400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5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Vorteile des Versorgungsrechners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754380"/>
            <a:ext cx="8534400" cy="3323987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 smtClean="0">
                <a:cs typeface="Arial"/>
              </a:rPr>
              <a:t>Ortsunabhängige</a:t>
            </a:r>
            <a:r>
              <a:rPr lang="de-DE" b="1" dirty="0">
                <a:cs typeface="Arial"/>
              </a:rPr>
              <a:t>, jederzeit mögliche Auskünfte für alle Beamtinnen und Beamten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cs typeface="Arial"/>
              </a:rPr>
              <a:t>Jederzeit Aktualisierungen wegen veränderter Lebenssachverhalte möglich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cs typeface="Arial"/>
              </a:rPr>
              <a:t>Reduzierung der schriftlichen Anträge auf Versorgungsberatung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>
                <a:cs typeface="Arial"/>
              </a:rPr>
              <a:t>Nur noch für besonders gelagerte Einzelfälle </a:t>
            </a:r>
            <a:r>
              <a:rPr lang="de-DE" dirty="0" smtClean="0">
                <a:cs typeface="Arial"/>
              </a:rPr>
              <a:t>(55. </a:t>
            </a:r>
            <a:r>
              <a:rPr lang="de-DE" dirty="0" err="1" smtClean="0">
                <a:cs typeface="Arial"/>
              </a:rPr>
              <a:t>Lj</a:t>
            </a:r>
            <a:r>
              <a:rPr lang="de-DE" dirty="0" smtClean="0">
                <a:cs typeface="Arial"/>
              </a:rPr>
              <a:t>. + Erstberechnung</a:t>
            </a:r>
            <a:r>
              <a:rPr lang="de-DE" dirty="0">
                <a:cs typeface="Arial"/>
              </a:rPr>
              <a:t>)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>
                <a:cs typeface="Arial"/>
              </a:rPr>
              <a:t>Folge-/Alternativberechnungen in jedem Fall über Versorgungsrechner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 smtClean="0">
                <a:cs typeface="Arial"/>
              </a:rPr>
              <a:t>Keine </a:t>
            </a:r>
            <a:r>
              <a:rPr lang="de-DE" b="1" dirty="0">
                <a:cs typeface="Arial"/>
              </a:rPr>
              <a:t>Datenschutzrechtlichen Bedenken: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/>
              <a:t>Anonymisierte Dateneingaben</a:t>
            </a:r>
          </a:p>
          <a:p>
            <a:pPr marL="861750" lvl="2" indent="-28575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/>
              <a:t>Keine Schnittstellen zu Echtdaten</a:t>
            </a:r>
          </a:p>
          <a:p>
            <a:pPr marL="342900" indent="-342900">
              <a:buFont typeface="+mj-lt"/>
              <a:buAutoNum type="arabicPeriod"/>
            </a:pPr>
            <a:endParaRPr lang="de-DE" sz="1400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Vorbereitung der Berechnung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759025"/>
            <a:ext cx="8534400" cy="33239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b="0" dirty="0" smtClean="0"/>
              <a:t>Welche Daten werden benötigt, um den Versorgungsrechner bedienen zu können?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Persönliche Daten: Geburtsdatum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Besoldungsdaten + Erfahrungsstufe zum zu berechnenden </a:t>
            </a:r>
            <a:r>
              <a:rPr lang="de-DE" dirty="0" smtClean="0"/>
              <a:t>Ruhestandsbeginn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Lebenslauf: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Studium 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Ausbildungszeiten 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Beamtenverhältnis auf Widerruf (endet mit dem Prüfungsdatum)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Begründung </a:t>
            </a:r>
            <a:r>
              <a:rPr lang="de-DE" dirty="0"/>
              <a:t>Beamten-/</a:t>
            </a:r>
            <a:r>
              <a:rPr lang="de-DE" dirty="0" smtClean="0"/>
              <a:t>Richterverhältnis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Teilzeiten </a:t>
            </a:r>
            <a:r>
              <a:rPr lang="de-DE" dirty="0"/>
              <a:t>in </a:t>
            </a:r>
            <a:r>
              <a:rPr lang="de-DE" dirty="0" smtClean="0"/>
              <a:t>Prozentsätzen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Vorbereitung der Berechnung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806743"/>
            <a:ext cx="8534400" cy="18466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Eventuell vorliegende Rente (Betrag), auch: Versorgung aus Versorgungswerken für Rechtsanwältinnen und Rechtsanwälte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Eventuell vorliegender Versorgungsausgleich aus Scheidung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Geschätztes Einkommen bei Frage nach möglichem Hinzuverdienst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Für eventuelle Berechnung KEZ/KEEZ Geburtsdatum </a:t>
            </a:r>
            <a:r>
              <a:rPr lang="de-DE" dirty="0" smtClean="0"/>
              <a:t>Kinder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9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Fallbeispiele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757879"/>
            <a:ext cx="8534400" cy="23544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dirty="0" smtClean="0"/>
              <a:t>Mehrstufige Juristenausbildung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de-DE" sz="1400" b="1" dirty="0" smtClean="0"/>
              <a:t>Ruhegehaltfähige </a:t>
            </a:r>
            <a:r>
              <a:rPr lang="de-DE" sz="1400" b="1" dirty="0" smtClean="0"/>
              <a:t>Dienstzeiten: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 smtClean="0"/>
              <a:t>Studium </a:t>
            </a:r>
            <a:r>
              <a:rPr lang="de-DE" sz="1200" dirty="0">
                <a:sym typeface="Wingdings" panose="05000000000000000000" pitchFamily="2" charset="2"/>
              </a:rPr>
              <a:t> Dienstzeitenschlüssel </a:t>
            </a:r>
            <a:r>
              <a:rPr lang="de-DE" sz="1200" dirty="0" smtClean="0">
                <a:sym typeface="Wingdings" panose="05000000000000000000" pitchFamily="2" charset="2"/>
              </a:rPr>
              <a:t>1200</a:t>
            </a:r>
            <a:endParaRPr lang="de-DE" sz="1200" dirty="0" smtClean="0"/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Neues Recht (erfolgt automatisch) 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Altes Recht: in der Regel 4 Jahre 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 smtClean="0"/>
              <a:t>Referendariat: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Im Beamtenverhältnis auf Widerruf voll ruhegehaltfähig </a:t>
            </a:r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smtClean="0"/>
              <a:t>Dienstzeitenschlüssel 0607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Im öffentlich-rechtlichen Ausbildungsverhältnis voll ruhegehaltfähig </a:t>
            </a:r>
            <a:r>
              <a:rPr lang="de-DE" sz="1200" dirty="0" smtClean="0">
                <a:sym typeface="Wingdings" panose="05000000000000000000" pitchFamily="2" charset="2"/>
              </a:rPr>
              <a:t> Dienstzeitenschlüssel 1206</a:t>
            </a: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C52AEED0-E02B-4189-84F5-7BB80B955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Fallbeispiele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751119"/>
            <a:ext cx="8534400" cy="38318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b="0" dirty="0" smtClean="0"/>
              <a:t>2</a:t>
            </a:r>
            <a:r>
              <a:rPr lang="de-DE" dirty="0" smtClean="0"/>
              <a:t>. Einstufige Juristenausbildung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de-DE" sz="1400" b="1" dirty="0" smtClean="0"/>
              <a:t>Ruhegehaltfähige </a:t>
            </a:r>
            <a:r>
              <a:rPr lang="de-DE" sz="1400" b="1" dirty="0" smtClean="0"/>
              <a:t>Dienstzeiten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/>
              <a:t>Studium </a:t>
            </a:r>
            <a:r>
              <a:rPr lang="de-DE" sz="1200" dirty="0">
                <a:sym typeface="Wingdings" panose="05000000000000000000" pitchFamily="2" charset="2"/>
              </a:rPr>
              <a:t> Dienstzeitenschlüssel </a:t>
            </a:r>
            <a:r>
              <a:rPr lang="de-DE" sz="1200" dirty="0" smtClean="0">
                <a:sym typeface="Wingdings" panose="05000000000000000000" pitchFamily="2" charset="2"/>
              </a:rPr>
              <a:t>1200</a:t>
            </a:r>
            <a:endParaRPr lang="de-DE" sz="1200" dirty="0"/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/>
              <a:t>Neues Recht (erfolgt automatisch) 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/>
              <a:t>Altes </a:t>
            </a:r>
            <a:r>
              <a:rPr lang="de-DE" sz="1200" dirty="0"/>
              <a:t>Recht: </a:t>
            </a:r>
            <a:r>
              <a:rPr lang="de-DE" sz="1200" dirty="0" smtClean="0"/>
              <a:t>4 Jahre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 smtClean="0"/>
              <a:t>Praktische Ausbildung </a:t>
            </a:r>
            <a:r>
              <a:rPr lang="de-DE" sz="1200" dirty="0" smtClean="0">
                <a:sym typeface="Wingdings" panose="05000000000000000000" pitchFamily="2" charset="2"/>
              </a:rPr>
              <a:t> Dienstzeitenschlüssel 1202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Neues Recht voll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 smtClean="0">
                <a:sym typeface="Wingdings" panose="05000000000000000000" pitchFamily="2" charset="2"/>
              </a:rPr>
              <a:t>Altes Recht: 2 Jahre</a:t>
            </a:r>
            <a:r>
              <a:rPr lang="de-DE" sz="1200" dirty="0" smtClean="0"/>
              <a:t> </a:t>
            </a:r>
            <a:endParaRPr lang="de-DE" sz="1200" dirty="0"/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 smtClean="0"/>
              <a:t>Referendariat</a:t>
            </a:r>
            <a:r>
              <a:rPr lang="de-DE" sz="1200" dirty="0"/>
              <a:t>: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/>
              <a:t>Im Beamtenverhältnis auf Widerruf voll ruhegehaltfähig </a:t>
            </a:r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/>
              <a:t>Dienstzeitenschlüssel 0607</a:t>
            </a:r>
          </a:p>
          <a:p>
            <a:pPr marL="1150938" lvl="4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200" dirty="0"/>
              <a:t>Im öffentlich-rechtlichen Ausbildungsverhältnis voll ruhegehaltfähig </a:t>
            </a:r>
            <a:r>
              <a:rPr lang="de-DE" sz="1200" dirty="0">
                <a:sym typeface="Wingdings" panose="05000000000000000000" pitchFamily="2" charset="2"/>
              </a:rPr>
              <a:t> Dienstzeitenschlüssel </a:t>
            </a:r>
            <a:r>
              <a:rPr lang="de-DE" sz="1200" dirty="0" smtClean="0">
                <a:sym typeface="Wingdings" panose="05000000000000000000" pitchFamily="2" charset="2"/>
              </a:rPr>
              <a:t>1206</a:t>
            </a:r>
          </a:p>
          <a:p>
            <a:pPr marL="612775" lvl="2" indent="-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de-DE" sz="1400" b="1" dirty="0">
                <a:sym typeface="Wingdings" panose="05000000000000000000" pitchFamily="2" charset="2"/>
              </a:rPr>
              <a:t>Vereinfachte </a:t>
            </a:r>
            <a:r>
              <a:rPr lang="de-DE" sz="1400" b="1" dirty="0" smtClean="0">
                <a:sym typeface="Wingdings" panose="05000000000000000000" pitchFamily="2" charset="2"/>
              </a:rPr>
              <a:t>Eingabe möglich 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sz="1200" dirty="0">
                <a:sym typeface="Wingdings" panose="05000000000000000000" pitchFamily="2" charset="2"/>
              </a:rPr>
              <a:t>Zusammenfassung des Studiums in einen Zeitraum und der praktischen Ausbildungen in einen Zeitraum</a:t>
            </a:r>
            <a:endParaRPr lang="de-DE" sz="12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9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299C66-4F5B-4865-A328-BD00681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Besondere Dienstzeiten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24BBA0-CCEF-4AEE-865C-608D194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EC6161E-A092-4D58-9245-C38EFF634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60" y="790367"/>
            <a:ext cx="8534400" cy="341632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DE" b="1" dirty="0" smtClean="0"/>
              <a:t>Wehrdienst/Zivildienst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Voll ruhegehaltfähig </a:t>
            </a:r>
            <a:r>
              <a:rPr lang="de-DE" dirty="0" smtClean="0">
                <a:sym typeface="Wingdings" panose="05000000000000000000" pitchFamily="2" charset="2"/>
              </a:rPr>
              <a:t> Dienstzeitenschlüssel 0800 (berufsmäßig) oder 0900 (nicht berufsmäßig</a:t>
            </a:r>
            <a:r>
              <a:rPr lang="de-DE" sz="1200" dirty="0" smtClean="0">
                <a:sym typeface="Wingdings" panose="05000000000000000000" pitchFamily="2" charset="2"/>
              </a:rPr>
              <a:t>)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DE" b="1" dirty="0" smtClean="0"/>
              <a:t>Rechtsanwaltszeit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Zur Hälfte ruhegehaltfähig bis maximal 10 Jahre </a:t>
            </a:r>
            <a:r>
              <a:rPr lang="de-DE" dirty="0" smtClean="0">
                <a:sym typeface="Wingdings" panose="05000000000000000000" pitchFamily="2" charset="2"/>
              </a:rPr>
              <a:t> Dienstzeitenschlüssel 1102</a:t>
            </a:r>
            <a:endParaRPr lang="de-DE" sz="1200" dirty="0" smtClean="0"/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DE" b="1" dirty="0" smtClean="0"/>
              <a:t>Beurlaubung während Referendariat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 smtClean="0"/>
              <a:t>Nicht ruhegehaltfähig </a:t>
            </a:r>
            <a:r>
              <a:rPr lang="de-DE" dirty="0" smtClean="0">
                <a:sym typeface="Wingdings" panose="05000000000000000000" pitchFamily="2" charset="2"/>
              </a:rPr>
              <a:t> Dienstzeitenschlüssel 0604 im </a:t>
            </a:r>
            <a:r>
              <a:rPr lang="de-DE" dirty="0" err="1" smtClean="0">
                <a:sym typeface="Wingdings" panose="05000000000000000000" pitchFamily="2" charset="2"/>
              </a:rPr>
              <a:t>B.a.W.</a:t>
            </a:r>
            <a:r>
              <a:rPr lang="de-DE" dirty="0" smtClean="0">
                <a:sym typeface="Wingdings" panose="05000000000000000000" pitchFamily="2" charset="2"/>
              </a:rPr>
              <a:t> ohne Kindererziehung, 0641 im </a:t>
            </a:r>
            <a:r>
              <a:rPr lang="de-DE" dirty="0" err="1" smtClean="0">
                <a:sym typeface="Wingdings" panose="05000000000000000000" pitchFamily="2" charset="2"/>
              </a:rPr>
              <a:t>B.a.W.</a:t>
            </a:r>
            <a:r>
              <a:rPr lang="de-DE" dirty="0" smtClean="0">
                <a:sym typeface="Wingdings" panose="05000000000000000000" pitchFamily="2" charset="2"/>
              </a:rPr>
              <a:t> mit Kindererziehung oder 1202 im öffentlich-rechtlichen Ausbildungsverhältnis mit Teilzeit = 0/1</a:t>
            </a:r>
            <a:endParaRPr lang="de-DE" sz="12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Beurlaubungszeit im Beamtenverhältnis ohne Kindererziehung</a:t>
            </a:r>
          </a:p>
          <a:p>
            <a:pPr marL="881063" lvl="3" indent="-342900">
              <a:lnSpc>
                <a:spcPct val="15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de-DE" dirty="0">
                <a:sym typeface="Wingdings" panose="05000000000000000000" pitchFamily="2" charset="2"/>
              </a:rPr>
              <a:t>Nicht ruhegehaltfähig  Dienstzeitenschlüssel </a:t>
            </a:r>
            <a:r>
              <a:rPr lang="de-DE" dirty="0" smtClean="0">
                <a:sym typeface="Wingdings" panose="05000000000000000000" pitchFamily="2" charset="2"/>
              </a:rPr>
              <a:t>0604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667245-F7EF-49D1-957A-7E0E0322F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C52AEED0-E02B-4189-84F5-7BB80B955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mium_Vorlage_16_9_scr15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äsentation5" id="{C9B8DE8A-FCF7-49DD-B7F9-6E12F2723769}" vid="{5AA8C71D-46B7-40DC-99EF-B13F058AF6F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8935149FA9344389ADBF2C354FB3C2" ma:contentTypeVersion="0" ma:contentTypeDescription="Ein neues Dokument erstellen." ma:contentTypeScope="" ma:versionID="82f47ff2d20e8ab5f3ac20af2e6040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AF6E49-55B4-4AA9-B728-64E186621FB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AAC76B-10E0-46EA-ACF9-A80E64528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D01BA2-01C0-4082-8032-1886D2D6F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Vorlage-ZPD 16x9_reduziert</Template>
  <TotalTime>0</TotalTime>
  <Words>609</Words>
  <Application>Microsoft Office PowerPoint</Application>
  <PresentationFormat>Bildschirmpräsentation (16:9)</PresentationFormat>
  <Paragraphs>123</Paragraphs>
  <Slides>12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Premium_Vorlage_16_9_scr15</vt:lpstr>
      <vt:lpstr>Benutzerdefiniertes Design</vt:lpstr>
      <vt:lpstr>think-cell Folie</vt:lpstr>
      <vt:lpstr>PowerPoint-Präsentation</vt:lpstr>
      <vt:lpstr>PowerPoint-Präsentation</vt:lpstr>
      <vt:lpstr>Der Versorgungsrechner</vt:lpstr>
      <vt:lpstr>Vorteile des Versorgungsrechners</vt:lpstr>
      <vt:lpstr>Vorbereitung der Berechnung</vt:lpstr>
      <vt:lpstr>Vorbereitung der Berechnung</vt:lpstr>
      <vt:lpstr>Fallbeispiele</vt:lpstr>
      <vt:lpstr>Fallbeispiele</vt:lpstr>
      <vt:lpstr>Besondere Dienstzeiten</vt:lpstr>
      <vt:lpstr>Besondere Dienstzeiten</vt:lpstr>
      <vt:lpstr>Tipps und Tricks</vt:lpstr>
      <vt:lpstr>PowerPoint-Präsentation</vt:lpstr>
    </vt:vector>
  </TitlesOfParts>
  <Manager>Vorname Nachname</Manager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Premium Vorlage</dc:subject>
  <dc:creator>Weger, Lars</dc:creator>
  <dc:description>Für die PowerPoint Version 2010 optimierte Vorlage</dc:description>
  <cp:lastModifiedBy>Walter, Alexander</cp:lastModifiedBy>
  <cp:revision>58</cp:revision>
  <cp:lastPrinted>2016-12-22T13:41:06Z</cp:lastPrinted>
  <dcterms:created xsi:type="dcterms:W3CDTF">2020-08-24T14:31:01Z</dcterms:created>
  <dcterms:modified xsi:type="dcterms:W3CDTF">2021-03-23T16:02:40Z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0x010100B98935149FA9344389ADBF2C354FB3C2</vt:lpwstr>
  </property>
</Properties>
</file>